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embeddedFontLst>
    <p:embeddedFont>
      <p:font typeface="Lexend" panose="020B0604020202020204" charset="0"/>
      <p:regular r:id="rId15"/>
      <p:bold r:id="rId16"/>
    </p:embeddedFont>
    <p:embeddedFont>
      <p:font typeface="Merriweather" panose="00000500000000000000" pitchFamily="2"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940" y="5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Google Shape;104;g2d336f8a37650dc2_4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5" name="Google Shape;105;g2d336f8a37650dc2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g2d336f8a37650dc2_5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2d336f8a37650dc2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2d336f8a37650dc2_5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2d336f8a37650dc2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g2d336f8a37650dc2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7" name="Google Shape;57;g2d336f8a37650dc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Google Shape;62;g2d336f8a37650dc2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3" name="Google Shape;63;g2d336f8a37650dc2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2d336f8a37650dc2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2d336f8a37650dc2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g2d336f8a37650dc2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5" name="Google Shape;75;g2d336f8a37650dc2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2d336f8a37650dc2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2d336f8a37650dc2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2d336f8a37650dc2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7" name="Google Shape;87;g2d336f8a37650dc2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2d336f8a37650dc2_3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3" name="Google Shape;93;g2d336f8a37650dc2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g2d336f8a37650dc2_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 name="Google Shape;99;g2d336f8a37650dc2_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subTitle" idx="1"/>
          </p:nvPr>
        </p:nvSpPr>
        <p:spPr>
          <a:xfrm>
            <a:off x="311700" y="403050"/>
            <a:ext cx="8520600" cy="4483800"/>
          </a:xfrm>
          <a:prstGeom prst="rect">
            <a:avLst/>
          </a:prstGeom>
          <a:solidFill>
            <a:srgbClr val="D5A6BD"/>
          </a:solidFill>
        </p:spPr>
        <p:txBody>
          <a:bodyPr spcFirstLastPara="1" wrap="square" lIns="91425" tIns="91425" rIns="91425" bIns="91425" anchor="t" anchorCtr="0">
            <a:normAutofit/>
          </a:bodyPr>
          <a:lstStyle/>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r>
              <a:rPr lang="en" sz="5400" b="1">
                <a:latin typeface="Lexend"/>
                <a:ea typeface="Lexend"/>
                <a:cs typeface="Lexend"/>
                <a:sym typeface="Lexend"/>
              </a:rPr>
              <a:t>NRLCA </a:t>
            </a:r>
            <a:endParaRPr sz="5400" b="1">
              <a:latin typeface="Lexend"/>
              <a:ea typeface="Lexend"/>
              <a:cs typeface="Lexend"/>
              <a:sym typeface="Lexend"/>
            </a:endParaRPr>
          </a:p>
          <a:p>
            <a:pPr marL="0" lvl="0" indent="0" algn="ctr" rtl="0">
              <a:spcBef>
                <a:spcPts val="0"/>
              </a:spcBef>
              <a:spcAft>
                <a:spcPts val="0"/>
              </a:spcAft>
              <a:buNone/>
            </a:pPr>
            <a:r>
              <a:rPr lang="en" sz="5400" b="1">
                <a:latin typeface="Lexend"/>
                <a:ea typeface="Lexend"/>
                <a:cs typeface="Lexend"/>
                <a:sym typeface="Lexend"/>
              </a:rPr>
              <a:t>PAC</a:t>
            </a:r>
            <a:endParaRPr sz="5400" b="1">
              <a:latin typeface="Lexend"/>
              <a:ea typeface="Lexend"/>
              <a:cs typeface="Lexend"/>
              <a:sym typeface="Lexend"/>
            </a:endParaRPr>
          </a:p>
          <a:p>
            <a:pPr marL="0" lvl="0" indent="0" algn="ctr" rtl="0">
              <a:spcBef>
                <a:spcPts val="0"/>
              </a:spcBef>
              <a:spcAft>
                <a:spcPts val="0"/>
              </a:spcAft>
              <a:buNone/>
            </a:pPr>
            <a:endParaRPr/>
          </a:p>
          <a:p>
            <a:pPr marL="0" lvl="0" indent="0" algn="ctr" rtl="0">
              <a:spcBef>
                <a:spcPts val="0"/>
              </a:spcBef>
              <a:spcAft>
                <a:spcPts val="0"/>
              </a:spcAft>
              <a:buNone/>
            </a:pPr>
            <a:r>
              <a:rPr lang="en" sz="3000">
                <a:latin typeface="Merriweather"/>
                <a:ea typeface="Merriweather"/>
                <a:cs typeface="Merriweather"/>
                <a:sym typeface="Merriweather"/>
              </a:rPr>
              <a:t>What is it and why should I donate?</a:t>
            </a:r>
            <a:endParaRPr sz="3000">
              <a:latin typeface="Merriweather"/>
              <a:ea typeface="Merriweather"/>
              <a:cs typeface="Merriweather"/>
              <a:sym typeface="Merriweathe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311700" y="445025"/>
            <a:ext cx="8520600" cy="4257000"/>
          </a:xfrm>
          <a:prstGeom prst="rect">
            <a:avLst/>
          </a:prstGeom>
          <a:solidFill>
            <a:srgbClr val="EAD1DC"/>
          </a:solidFill>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sz="2500" b="1" i="1"/>
              <a:t>Who does the NRLCA-PAC support?</a:t>
            </a:r>
            <a:endParaRPr sz="2500" b="1" i="1"/>
          </a:p>
          <a:p>
            <a:pPr marL="0" lvl="0" indent="0" algn="ctr" rtl="0">
              <a:spcBef>
                <a:spcPts val="0"/>
              </a:spcBef>
              <a:spcAft>
                <a:spcPts val="0"/>
              </a:spcAft>
              <a:buNone/>
            </a:pPr>
            <a:r>
              <a:rPr lang="en" sz="2500" b="1" i="1"/>
              <a:t>The NRLCA-PAC plays a key role in representing our interests on Capitol Hill by supporting key Senators and Representatives. NRLCA-PAC financially supports:</a:t>
            </a:r>
            <a:endParaRPr sz="2500" b="1" i="1"/>
          </a:p>
          <a:p>
            <a:pPr marL="0" lvl="0" indent="0" algn="ctr" rtl="0">
              <a:spcBef>
                <a:spcPts val="0"/>
              </a:spcBef>
              <a:spcAft>
                <a:spcPts val="0"/>
              </a:spcAft>
              <a:buNone/>
            </a:pPr>
            <a:endParaRPr sz="2500" b="1" i="1"/>
          </a:p>
          <a:p>
            <a:pPr marL="0" lvl="0" indent="0" algn="ctr" rtl="0">
              <a:spcBef>
                <a:spcPts val="0"/>
              </a:spcBef>
              <a:spcAft>
                <a:spcPts val="0"/>
              </a:spcAft>
              <a:buNone/>
            </a:pPr>
            <a:r>
              <a:rPr lang="en" sz="2500" b="1" i="1"/>
              <a:t>Members who are friendly to our positions</a:t>
            </a:r>
            <a:endParaRPr sz="2500" b="1" i="1"/>
          </a:p>
          <a:p>
            <a:pPr marL="0" lvl="0" indent="0" algn="ctr" rtl="0">
              <a:spcBef>
                <a:spcPts val="0"/>
              </a:spcBef>
              <a:spcAft>
                <a:spcPts val="0"/>
              </a:spcAft>
              <a:buNone/>
            </a:pPr>
            <a:endParaRPr sz="2500" b="1" i="1"/>
          </a:p>
          <a:p>
            <a:pPr marL="0" lvl="0" indent="0" algn="ctr" rtl="0">
              <a:spcBef>
                <a:spcPts val="0"/>
              </a:spcBef>
              <a:spcAft>
                <a:spcPts val="0"/>
              </a:spcAft>
              <a:buNone/>
            </a:pPr>
            <a:r>
              <a:rPr lang="en" sz="2500" b="1" i="1"/>
              <a:t>Legislators who serve on committees with jurisdiction over issues important to NRLCA</a:t>
            </a:r>
            <a:endParaRPr sz="2500" b="1" i="1"/>
          </a:p>
          <a:p>
            <a:pPr marL="0" lvl="0" indent="0" algn="ctr" rtl="0">
              <a:spcBef>
                <a:spcPts val="0"/>
              </a:spcBef>
              <a:spcAft>
                <a:spcPts val="0"/>
              </a:spcAft>
              <a:buNone/>
            </a:pPr>
            <a:endParaRPr sz="2500" b="1" i="1"/>
          </a:p>
          <a:p>
            <a:pPr marL="0" lvl="0" indent="0" algn="ctr" rtl="0">
              <a:spcBef>
                <a:spcPts val="0"/>
              </a:spcBef>
              <a:spcAft>
                <a:spcPts val="0"/>
              </a:spcAft>
              <a:buNone/>
            </a:pPr>
            <a:r>
              <a:rPr lang="en" sz="2500" b="1" i="1"/>
              <a:t>Congressional candidates who could support our causes, if elected</a:t>
            </a:r>
            <a:endParaRPr sz="2500" b="1" i="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3"/>
          <p:cNvSpPr txBox="1">
            <a:spLocks noGrp="1"/>
          </p:cNvSpPr>
          <p:nvPr>
            <p:ph type="title"/>
          </p:nvPr>
        </p:nvSpPr>
        <p:spPr>
          <a:xfrm>
            <a:off x="311700" y="445025"/>
            <a:ext cx="8520600" cy="4299000"/>
          </a:xfrm>
          <a:prstGeom prst="rect">
            <a:avLst/>
          </a:prstGeom>
          <a:solidFill>
            <a:srgbClr val="D5A6BD"/>
          </a:solidFill>
        </p:spPr>
        <p:txBody>
          <a:bodyPr spcFirstLastPara="1" wrap="square" lIns="91425" tIns="91425" rIns="91425" bIns="91425" anchor="t" anchorCtr="0">
            <a:normAutofit/>
          </a:bodyPr>
          <a:lstStyle/>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r>
              <a:rPr lang="en" sz="3000"/>
              <a:t>The money contributed to NRLCA-PAC aids in each Member's election campaign committee. Campaigns, in turn, use the money to send mass mailings, purchased TV and radio ads, fund "Get Out the Vote" efforts, and support their colleague's campaign efforts.</a:t>
            </a:r>
            <a:endParaRPr sz="3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4"/>
          <p:cNvSpPr txBox="1">
            <a:spLocks noGrp="1"/>
          </p:cNvSpPr>
          <p:nvPr>
            <p:ph type="title"/>
          </p:nvPr>
        </p:nvSpPr>
        <p:spPr>
          <a:xfrm>
            <a:off x="311700" y="445025"/>
            <a:ext cx="8520600" cy="572700"/>
          </a:xfrm>
          <a:prstGeom prst="rect">
            <a:avLst/>
          </a:prstGeom>
          <a:gradFill>
            <a:gsLst>
              <a:gs pos="0">
                <a:srgbClr val="FFFFFF"/>
              </a:gs>
              <a:gs pos="100000">
                <a:srgbClr val="B3B3B3"/>
              </a:gs>
            </a:gsLst>
            <a:path path="circle">
              <a:fillToRect l="50000" t="50000" r="50000" b="50000"/>
            </a:path>
            <a:tileRect/>
          </a:gradFill>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b="1" i="1"/>
              <a:t>Why Give to PAC?</a:t>
            </a:r>
            <a:endParaRPr b="1" i="1"/>
          </a:p>
        </p:txBody>
      </p:sp>
      <p:sp>
        <p:nvSpPr>
          <p:cNvPr id="118" name="Google Shape;118;p24"/>
          <p:cNvSpPr txBox="1">
            <a:spLocks noGrp="1"/>
          </p:cNvSpPr>
          <p:nvPr>
            <p:ph type="body" idx="1"/>
          </p:nvPr>
        </p:nvSpPr>
        <p:spPr>
          <a:xfrm>
            <a:off x="311700" y="1152475"/>
            <a:ext cx="8520600" cy="3416400"/>
          </a:xfrm>
          <a:prstGeom prst="rect">
            <a:avLst/>
          </a:prstGeom>
          <a:solidFill>
            <a:srgbClr val="EAD1DC"/>
          </a:solidFill>
        </p:spPr>
        <p:txBody>
          <a:bodyPr spcFirstLastPara="1" wrap="square" lIns="91425" tIns="91425" rIns="91425" bIns="91425" anchor="t" anchorCtr="0">
            <a:normAutofit/>
          </a:bodyPr>
          <a:lstStyle/>
          <a:p>
            <a:pPr marL="0" lvl="0" indent="0" algn="ctr" rtl="0">
              <a:spcBef>
                <a:spcPts val="0"/>
              </a:spcBef>
              <a:spcAft>
                <a:spcPts val="0"/>
              </a:spcAft>
              <a:buNone/>
            </a:pPr>
            <a:r>
              <a:rPr lang="en"/>
              <a:t>The NRLCA-PAC helps make the lives of Rural Letter Carriers better.</a:t>
            </a:r>
            <a:endParaRPr/>
          </a:p>
          <a:p>
            <a:pPr marL="0" lvl="0" indent="0" algn="ctr" rtl="0">
              <a:spcBef>
                <a:spcPts val="1200"/>
              </a:spcBef>
              <a:spcAft>
                <a:spcPts val="0"/>
              </a:spcAft>
              <a:buNone/>
            </a:pPr>
            <a:r>
              <a:rPr lang="en"/>
              <a:t>In the past, PAC contributions successfully aided in the defeat of efforts to restrict collective bargaining, made sure single piece parcels remained in the market dominant category, and scuttled anti-labor amendments.</a:t>
            </a:r>
            <a:endParaRPr/>
          </a:p>
          <a:p>
            <a:pPr marL="0" lvl="0" indent="0" algn="ctr" rtl="0">
              <a:spcBef>
                <a:spcPts val="1200"/>
              </a:spcBef>
              <a:spcAft>
                <a:spcPts val="1200"/>
              </a:spcAft>
              <a:buNone/>
            </a:pPr>
            <a:r>
              <a:rPr lang="en"/>
              <a:t>To ensure that our voices are heard from now through the next election, NRLCA-PAC must begin preparing now. If you are already a PAC member, thank you for your contribution and please keep contributing. If you are not yet a PAC member and would like to be, or would like more information on PAC, please feel free to contact your state PAC Chair.</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311700" y="622787"/>
            <a:ext cx="8520600" cy="636600"/>
          </a:xfrm>
          <a:prstGeom prst="rect">
            <a:avLst/>
          </a:prstGeom>
          <a:gradFill>
            <a:gsLst>
              <a:gs pos="0">
                <a:srgbClr val="F2F2F2"/>
              </a:gs>
              <a:gs pos="100000">
                <a:srgbClr val="A6A6A6"/>
              </a:gs>
            </a:gsLst>
            <a:path path="circle">
              <a:fillToRect l="50000" t="50000" r="50000" b="50000"/>
            </a:path>
            <a:tileRect/>
          </a:gradFill>
        </p:spPr>
        <p:txBody>
          <a:bodyPr spcFirstLastPara="1" wrap="square" lIns="91425" tIns="91425" rIns="91425" bIns="91425" anchor="t" anchorCtr="0">
            <a:noAutofit/>
          </a:bodyPr>
          <a:lstStyle/>
          <a:p>
            <a:pPr marL="0" lvl="0" indent="0" algn="ctr" rtl="0">
              <a:spcBef>
                <a:spcPts val="0"/>
              </a:spcBef>
              <a:spcAft>
                <a:spcPts val="0"/>
              </a:spcAft>
              <a:buNone/>
            </a:pPr>
            <a:r>
              <a:rPr lang="en" sz="2000" b="1" i="1"/>
              <a:t>What is PAC?</a:t>
            </a:r>
            <a:endParaRPr sz="2000" b="1" i="1"/>
          </a:p>
        </p:txBody>
      </p:sp>
      <p:sp>
        <p:nvSpPr>
          <p:cNvPr id="60" name="Google Shape;60;p14"/>
          <p:cNvSpPr txBox="1">
            <a:spLocks noGrp="1"/>
          </p:cNvSpPr>
          <p:nvPr>
            <p:ph type="body" idx="1"/>
          </p:nvPr>
        </p:nvSpPr>
        <p:spPr>
          <a:xfrm>
            <a:off x="311700" y="1521930"/>
            <a:ext cx="8520600" cy="3416400"/>
          </a:xfrm>
          <a:prstGeom prst="rect">
            <a:avLst/>
          </a:prstGeom>
          <a:solidFill>
            <a:srgbClr val="EAD1DC"/>
          </a:solidFill>
        </p:spPr>
        <p:txBody>
          <a:bodyPr spcFirstLastPara="1" wrap="square" lIns="91425" tIns="91425" rIns="91425" bIns="91425" anchor="t" anchorCtr="0">
            <a:normAutofit/>
          </a:bodyPr>
          <a:lstStyle/>
          <a:p>
            <a:pPr marL="0" lvl="0" indent="0" algn="ctr" rtl="0">
              <a:spcBef>
                <a:spcPts val="0"/>
              </a:spcBef>
              <a:spcAft>
                <a:spcPts val="1200"/>
              </a:spcAft>
              <a:buNone/>
            </a:pPr>
            <a:r>
              <a:rPr lang="en"/>
              <a:t>PAC, which stands for Political Action Committee, is a committee which collects voluntary contributions from members of a group (NRLCA). It distributes funds to candidates for federal offices and makes a report on its activities. PAC is important because it accumulates small contributions into a central account so that larger contributions can be made to a candidate for Congress. Therefore, each contribution has increased importance to the candidate.</a:t>
            </a:r>
            <a:endParaRPr>
              <a:highlight>
                <a:srgbClr val="D5A6BD"/>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5"/>
          <p:cNvSpPr txBox="1">
            <a:spLocks noGrp="1"/>
          </p:cNvSpPr>
          <p:nvPr>
            <p:ph type="title"/>
          </p:nvPr>
        </p:nvSpPr>
        <p:spPr>
          <a:xfrm>
            <a:off x="311700" y="218325"/>
            <a:ext cx="8520600" cy="579300"/>
          </a:xfrm>
          <a:prstGeom prst="rect">
            <a:avLst/>
          </a:prstGeom>
          <a:gradFill>
            <a:gsLst>
              <a:gs pos="0">
                <a:srgbClr val="FFFFFF"/>
              </a:gs>
              <a:gs pos="100000">
                <a:srgbClr val="B3B3B3"/>
              </a:gs>
            </a:gsLst>
            <a:path path="circle">
              <a:fillToRect l="50000" t="50000" r="50000" b="50000"/>
            </a:path>
            <a:tileRect/>
          </a:gradFill>
        </p:spPr>
        <p:txBody>
          <a:bodyPr spcFirstLastPara="1" wrap="square" lIns="91425" tIns="91425" rIns="91425" bIns="91425" anchor="t" anchorCtr="0">
            <a:normAutofit fontScale="90000"/>
          </a:bodyPr>
          <a:lstStyle/>
          <a:p>
            <a:pPr marL="0" lvl="0" indent="0" algn="ctr" rtl="0">
              <a:lnSpc>
                <a:spcPct val="115000"/>
              </a:lnSpc>
              <a:spcBef>
                <a:spcPts val="0"/>
              </a:spcBef>
              <a:spcAft>
                <a:spcPts val="0"/>
              </a:spcAft>
              <a:buNone/>
            </a:pPr>
            <a:r>
              <a:rPr lang="en" sz="1800" b="1" i="1">
                <a:solidFill>
                  <a:schemeClr val="dk2"/>
                </a:solidFill>
              </a:rPr>
              <a:t>Why does NRLCA have a PAC?</a:t>
            </a:r>
            <a:endParaRPr sz="1800" b="1" i="1">
              <a:solidFill>
                <a:schemeClr val="dk2"/>
              </a:solidFill>
            </a:endParaRPr>
          </a:p>
          <a:p>
            <a:pPr marL="0" lvl="0" indent="0" algn="ctr" rtl="0">
              <a:lnSpc>
                <a:spcPct val="115000"/>
              </a:lnSpc>
              <a:spcBef>
                <a:spcPts val="1200"/>
              </a:spcBef>
              <a:spcAft>
                <a:spcPts val="0"/>
              </a:spcAft>
              <a:buNone/>
            </a:pPr>
            <a:endParaRPr sz="1800" b="1" i="1">
              <a:solidFill>
                <a:schemeClr val="dk2"/>
              </a:solidFill>
            </a:endParaRPr>
          </a:p>
          <a:p>
            <a:pPr marL="0" lvl="0" indent="0" algn="ctr" rtl="0">
              <a:lnSpc>
                <a:spcPct val="115000"/>
              </a:lnSpc>
              <a:spcBef>
                <a:spcPts val="1200"/>
              </a:spcBef>
              <a:spcAft>
                <a:spcPts val="1200"/>
              </a:spcAft>
              <a:buClr>
                <a:schemeClr val="dk1"/>
              </a:buClr>
              <a:buSzPct val="39285"/>
              <a:buFont typeface="Arial"/>
              <a:buNone/>
            </a:pPr>
            <a:endParaRPr b="1" i="1"/>
          </a:p>
        </p:txBody>
      </p:sp>
      <p:sp>
        <p:nvSpPr>
          <p:cNvPr id="66" name="Google Shape;66;p15"/>
          <p:cNvSpPr txBox="1">
            <a:spLocks noGrp="1"/>
          </p:cNvSpPr>
          <p:nvPr>
            <p:ph type="body" idx="1"/>
          </p:nvPr>
        </p:nvSpPr>
        <p:spPr>
          <a:xfrm>
            <a:off x="311700" y="1152475"/>
            <a:ext cx="8520600" cy="3818400"/>
          </a:xfrm>
          <a:prstGeom prst="rect">
            <a:avLst/>
          </a:prstGeom>
          <a:solidFill>
            <a:srgbClr val="D5A6BD"/>
          </a:solidFill>
        </p:spPr>
        <p:txBody>
          <a:bodyPr spcFirstLastPara="1" wrap="square" lIns="91425" tIns="91425" rIns="91425" bIns="91425" anchor="t" anchorCtr="0">
            <a:normAutofit/>
          </a:bodyPr>
          <a:lstStyle/>
          <a:p>
            <a:pPr marL="0" lvl="0" indent="0" algn="ctr" rtl="0">
              <a:spcBef>
                <a:spcPts val="0"/>
              </a:spcBef>
              <a:spcAft>
                <a:spcPts val="0"/>
              </a:spcAft>
              <a:buNone/>
            </a:pPr>
            <a:endParaRPr sz="2500"/>
          </a:p>
          <a:p>
            <a:pPr marL="0" lvl="0" indent="0" algn="ctr" rtl="0">
              <a:spcBef>
                <a:spcPts val="1200"/>
              </a:spcBef>
              <a:spcAft>
                <a:spcPts val="0"/>
              </a:spcAft>
              <a:buNone/>
            </a:pPr>
            <a:r>
              <a:rPr lang="en" sz="2500"/>
              <a:t>Our PAC is a lobbying tool. It is something which is of assistance to the National Office in working for legislation which helps rural carriers and against legislation that may be detrimental to rural</a:t>
            </a:r>
            <a:endParaRPr sz="2500"/>
          </a:p>
          <a:p>
            <a:pPr marL="0" lvl="0" indent="0" algn="ctr" rtl="0">
              <a:spcBef>
                <a:spcPts val="1200"/>
              </a:spcBef>
              <a:spcAft>
                <a:spcPts val="1200"/>
              </a:spcAft>
              <a:buNone/>
            </a:pPr>
            <a:r>
              <a:rPr lang="en" sz="2500"/>
              <a:t>carriers.</a:t>
            </a:r>
            <a:endParaRPr sz="25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6"/>
          <p:cNvSpPr txBox="1">
            <a:spLocks noGrp="1"/>
          </p:cNvSpPr>
          <p:nvPr>
            <p:ph type="title"/>
          </p:nvPr>
        </p:nvSpPr>
        <p:spPr>
          <a:xfrm>
            <a:off x="311700" y="445025"/>
            <a:ext cx="8520600" cy="572700"/>
          </a:xfrm>
          <a:prstGeom prst="rect">
            <a:avLst/>
          </a:prstGeom>
          <a:gradFill>
            <a:gsLst>
              <a:gs pos="0">
                <a:srgbClr val="FFFFFF"/>
              </a:gs>
              <a:gs pos="100000">
                <a:srgbClr val="B3B3B3"/>
              </a:gs>
            </a:gsLst>
            <a:path path="circle">
              <a:fillToRect l="50000" t="50000" r="50000" b="50000"/>
            </a:path>
            <a:tileRect/>
          </a:gradFill>
        </p:spPr>
        <p:txBody>
          <a:bodyPr spcFirstLastPara="1" wrap="square" lIns="91425" tIns="91425" rIns="91425" bIns="91425" anchor="t" anchorCtr="0">
            <a:normAutofit/>
          </a:bodyPr>
          <a:lstStyle/>
          <a:p>
            <a:pPr marL="0" lvl="0" indent="0" algn="ctr" rtl="0">
              <a:lnSpc>
                <a:spcPct val="115000"/>
              </a:lnSpc>
              <a:spcBef>
                <a:spcPts val="0"/>
              </a:spcBef>
              <a:spcAft>
                <a:spcPts val="1200"/>
              </a:spcAft>
              <a:buNone/>
            </a:pPr>
            <a:r>
              <a:rPr lang="en" sz="2000" b="1" i="1">
                <a:solidFill>
                  <a:schemeClr val="dk2"/>
                </a:solidFill>
              </a:rPr>
              <a:t>Is PAC used to buy votes?</a:t>
            </a:r>
            <a:endParaRPr sz="2000" b="1" i="1"/>
          </a:p>
        </p:txBody>
      </p:sp>
      <p:sp>
        <p:nvSpPr>
          <p:cNvPr id="72" name="Google Shape;72;p16"/>
          <p:cNvSpPr txBox="1">
            <a:spLocks noGrp="1"/>
          </p:cNvSpPr>
          <p:nvPr>
            <p:ph type="body" idx="1"/>
          </p:nvPr>
        </p:nvSpPr>
        <p:spPr>
          <a:xfrm>
            <a:off x="311700" y="1152475"/>
            <a:ext cx="8520600" cy="3416400"/>
          </a:xfrm>
          <a:prstGeom prst="rect">
            <a:avLst/>
          </a:prstGeom>
          <a:solidFill>
            <a:srgbClr val="EAD1DC"/>
          </a:solidFill>
        </p:spPr>
        <p:txBody>
          <a:bodyPr spcFirstLastPara="1" wrap="square" lIns="91425" tIns="91425" rIns="91425" bIns="91425" anchor="t" anchorCtr="0">
            <a:normAutofit/>
          </a:bodyPr>
          <a:lstStyle/>
          <a:p>
            <a:pPr marL="0" lvl="0" indent="0" algn="l" rtl="0">
              <a:spcBef>
                <a:spcPts val="0"/>
              </a:spcBef>
              <a:spcAft>
                <a:spcPts val="0"/>
              </a:spcAft>
              <a:buNone/>
            </a:pPr>
            <a:endParaRPr/>
          </a:p>
          <a:p>
            <a:pPr marL="0" lvl="0" indent="0" algn="ctr" rtl="0">
              <a:spcBef>
                <a:spcPts val="1200"/>
              </a:spcBef>
              <a:spcAft>
                <a:spcPts val="0"/>
              </a:spcAft>
              <a:buNone/>
            </a:pPr>
            <a:r>
              <a:rPr lang="en" sz="3000" b="1"/>
              <a:t>NO! </a:t>
            </a:r>
            <a:endParaRPr sz="3000" b="1"/>
          </a:p>
          <a:p>
            <a:pPr marL="0" lvl="0" indent="0" algn="ctr" rtl="0">
              <a:spcBef>
                <a:spcPts val="1200"/>
              </a:spcBef>
              <a:spcAft>
                <a:spcPts val="0"/>
              </a:spcAft>
              <a:buNone/>
            </a:pPr>
            <a:r>
              <a:rPr lang="en" sz="2400"/>
              <a:t>PAC helps our organization</a:t>
            </a:r>
            <a:endParaRPr sz="2400"/>
          </a:p>
          <a:p>
            <a:pPr marL="0" lvl="0" indent="0" algn="ctr" rtl="0">
              <a:spcBef>
                <a:spcPts val="1200"/>
              </a:spcBef>
              <a:spcAft>
                <a:spcPts val="1200"/>
              </a:spcAft>
              <a:buNone/>
            </a:pPr>
            <a:r>
              <a:rPr lang="en" sz="2400"/>
              <a:t>get access to the legislators that need to hear our story.</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p17"/>
          <p:cNvSpPr txBox="1">
            <a:spLocks noGrp="1"/>
          </p:cNvSpPr>
          <p:nvPr>
            <p:ph type="title"/>
          </p:nvPr>
        </p:nvSpPr>
        <p:spPr>
          <a:xfrm>
            <a:off x="311700" y="445025"/>
            <a:ext cx="8520600" cy="572700"/>
          </a:xfrm>
          <a:prstGeom prst="rect">
            <a:avLst/>
          </a:prstGeom>
          <a:gradFill>
            <a:gsLst>
              <a:gs pos="0">
                <a:srgbClr val="FFFFFF"/>
              </a:gs>
              <a:gs pos="100000">
                <a:srgbClr val="B3B3B3"/>
              </a:gs>
            </a:gsLst>
            <a:path path="circle">
              <a:fillToRect l="50000" t="50000" r="50000" b="50000"/>
            </a:path>
            <a:tileRect/>
          </a:gradFill>
        </p:spPr>
        <p:txBody>
          <a:bodyPr spcFirstLastPara="1" wrap="square" lIns="91425" tIns="91425" rIns="91425" bIns="91425" anchor="t" anchorCtr="0">
            <a:normAutofit/>
          </a:bodyPr>
          <a:lstStyle/>
          <a:p>
            <a:pPr marL="0" lvl="0" indent="0" algn="ctr" rtl="0">
              <a:lnSpc>
                <a:spcPct val="115000"/>
              </a:lnSpc>
              <a:spcBef>
                <a:spcPts val="0"/>
              </a:spcBef>
              <a:spcAft>
                <a:spcPts val="1200"/>
              </a:spcAft>
              <a:buClr>
                <a:schemeClr val="dk1"/>
              </a:buClr>
              <a:buSzPts val="1100"/>
              <a:buFont typeface="Arial"/>
              <a:buNone/>
            </a:pPr>
            <a:r>
              <a:rPr lang="en" sz="2000" b="1" i="1">
                <a:solidFill>
                  <a:schemeClr val="dk2"/>
                </a:solidFill>
              </a:rPr>
              <a:t>How does PAC help us?</a:t>
            </a:r>
            <a:endParaRPr sz="2000" b="1" i="1"/>
          </a:p>
        </p:txBody>
      </p:sp>
      <p:sp>
        <p:nvSpPr>
          <p:cNvPr id="78" name="Google Shape;78;p17"/>
          <p:cNvSpPr txBox="1">
            <a:spLocks noGrp="1"/>
          </p:cNvSpPr>
          <p:nvPr>
            <p:ph type="body" idx="1"/>
          </p:nvPr>
        </p:nvSpPr>
        <p:spPr>
          <a:xfrm>
            <a:off x="311700" y="1152475"/>
            <a:ext cx="8520600" cy="3416400"/>
          </a:xfrm>
          <a:prstGeom prst="rect">
            <a:avLst/>
          </a:prstGeom>
          <a:solidFill>
            <a:srgbClr val="D5A6BD"/>
          </a:solidFill>
        </p:spPr>
        <p:txBody>
          <a:bodyPr spcFirstLastPara="1" wrap="square" lIns="91425" tIns="91425" rIns="91425" bIns="91425" anchor="t" anchorCtr="0">
            <a:normAutofit/>
          </a:bodyPr>
          <a:lstStyle/>
          <a:p>
            <a:pPr marL="0" lvl="0" indent="0" algn="l" rtl="0">
              <a:spcBef>
                <a:spcPts val="0"/>
              </a:spcBef>
              <a:spcAft>
                <a:spcPts val="0"/>
              </a:spcAft>
              <a:buNone/>
            </a:pPr>
            <a:endParaRPr/>
          </a:p>
          <a:p>
            <a:pPr marL="0" lvl="0" indent="0" algn="ctr" rtl="0">
              <a:spcBef>
                <a:spcPts val="1200"/>
              </a:spcBef>
              <a:spcAft>
                <a:spcPts val="1200"/>
              </a:spcAft>
              <a:buNone/>
            </a:pPr>
            <a:r>
              <a:rPr lang="en" sz="2100"/>
              <a:t>PAC helps because candidates must raise money to conduct a campaign for election. They are compelled to ask people for assistance. After they have asked us for assistance with their campaigns, it then becomes easier for us to get them to listen to us when we have an issue of concern. So, the short answer is that PAC helps us get legislators to listen.</a:t>
            </a:r>
            <a:endParaRPr sz="21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8"/>
          <p:cNvSpPr txBox="1">
            <a:spLocks noGrp="1"/>
          </p:cNvSpPr>
          <p:nvPr>
            <p:ph type="title"/>
          </p:nvPr>
        </p:nvSpPr>
        <p:spPr>
          <a:xfrm>
            <a:off x="311700" y="327475"/>
            <a:ext cx="8520600" cy="690300"/>
          </a:xfrm>
          <a:prstGeom prst="rect">
            <a:avLst/>
          </a:prstGeom>
          <a:gradFill>
            <a:gsLst>
              <a:gs pos="0">
                <a:srgbClr val="FFFFFF"/>
              </a:gs>
              <a:gs pos="100000">
                <a:srgbClr val="B3B3B3"/>
              </a:gs>
            </a:gsLst>
            <a:path path="circle">
              <a:fillToRect l="50000" t="50000" r="50000" b="50000"/>
            </a:path>
            <a:tileRect/>
          </a:gradFill>
        </p:spPr>
        <p:txBody>
          <a:bodyPr spcFirstLastPara="1" wrap="square" lIns="91425" tIns="91425" rIns="91425" bIns="91425" anchor="t" anchorCtr="0">
            <a:normAutofit/>
          </a:bodyPr>
          <a:lstStyle/>
          <a:p>
            <a:pPr marL="0" lvl="0" indent="0" algn="ctr" rtl="0">
              <a:lnSpc>
                <a:spcPct val="115000"/>
              </a:lnSpc>
              <a:spcBef>
                <a:spcPts val="0"/>
              </a:spcBef>
              <a:spcAft>
                <a:spcPts val="1200"/>
              </a:spcAft>
              <a:buClr>
                <a:schemeClr val="dk1"/>
              </a:buClr>
              <a:buSzPts val="1100"/>
              <a:buFont typeface="Arial"/>
              <a:buNone/>
            </a:pPr>
            <a:r>
              <a:rPr lang="en" sz="2000" b="1" i="1">
                <a:solidFill>
                  <a:schemeClr val="dk2"/>
                </a:solidFill>
              </a:rPr>
              <a:t>Does this mean they will vote our way?</a:t>
            </a:r>
            <a:endParaRPr sz="2000" b="1" i="1"/>
          </a:p>
        </p:txBody>
      </p:sp>
      <p:sp>
        <p:nvSpPr>
          <p:cNvPr id="84" name="Google Shape;84;p18"/>
          <p:cNvSpPr txBox="1">
            <a:spLocks noGrp="1"/>
          </p:cNvSpPr>
          <p:nvPr>
            <p:ph type="body" idx="1"/>
          </p:nvPr>
        </p:nvSpPr>
        <p:spPr>
          <a:xfrm>
            <a:off x="311700" y="1152475"/>
            <a:ext cx="8520600" cy="3416400"/>
          </a:xfrm>
          <a:prstGeom prst="rect">
            <a:avLst/>
          </a:prstGeom>
          <a:solidFill>
            <a:srgbClr val="EAD1DC"/>
          </a:solidFill>
        </p:spPr>
        <p:txBody>
          <a:bodyPr spcFirstLastPara="1" wrap="square" lIns="91425" tIns="91425" rIns="91425" bIns="91425" anchor="t" anchorCtr="0">
            <a:normAutofit/>
          </a:bodyPr>
          <a:lstStyle/>
          <a:p>
            <a:pPr marL="0" lvl="0" indent="0" algn="ctr" rtl="0">
              <a:spcBef>
                <a:spcPts val="0"/>
              </a:spcBef>
              <a:spcAft>
                <a:spcPts val="0"/>
              </a:spcAft>
              <a:buNone/>
            </a:pPr>
            <a:endParaRPr sz="2300"/>
          </a:p>
          <a:p>
            <a:pPr marL="0" lvl="0" indent="0" algn="ctr" rtl="0">
              <a:spcBef>
                <a:spcPts val="1200"/>
              </a:spcBef>
              <a:spcAft>
                <a:spcPts val="1200"/>
              </a:spcAft>
              <a:buNone/>
            </a:pPr>
            <a:r>
              <a:rPr lang="en" sz="2300"/>
              <a:t>Not necessarily, but without PAC and lobbying efforts, a legislator may not be well informed on an issue and inadvertently vote against us. It is the job of the Governmental Affairs department at the National Office to make sure the legislators stay well informed.</a:t>
            </a:r>
            <a:endParaRPr sz="23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9"/>
          <p:cNvSpPr txBox="1">
            <a:spLocks noGrp="1"/>
          </p:cNvSpPr>
          <p:nvPr>
            <p:ph type="title"/>
          </p:nvPr>
        </p:nvSpPr>
        <p:spPr>
          <a:xfrm>
            <a:off x="311700" y="445025"/>
            <a:ext cx="8520600" cy="572700"/>
          </a:xfrm>
          <a:prstGeom prst="rect">
            <a:avLst/>
          </a:prstGeom>
          <a:gradFill>
            <a:gsLst>
              <a:gs pos="0">
                <a:srgbClr val="FFFFFF"/>
              </a:gs>
              <a:gs pos="100000">
                <a:srgbClr val="B3B3B3"/>
              </a:gs>
            </a:gsLst>
            <a:path path="circle">
              <a:fillToRect l="50000" t="50000" r="50000" b="50000"/>
            </a:path>
            <a:tileRect/>
          </a:gradFill>
        </p:spPr>
        <p:txBody>
          <a:bodyPr spcFirstLastPara="1" wrap="square" lIns="91425" tIns="91425" rIns="91425" bIns="91425" anchor="t" anchorCtr="0">
            <a:normAutofit/>
          </a:bodyPr>
          <a:lstStyle/>
          <a:p>
            <a:pPr marL="0" lvl="0" indent="0" algn="ctr" rtl="0">
              <a:lnSpc>
                <a:spcPct val="115000"/>
              </a:lnSpc>
              <a:spcBef>
                <a:spcPts val="0"/>
              </a:spcBef>
              <a:spcAft>
                <a:spcPts val="1200"/>
              </a:spcAft>
              <a:buClr>
                <a:schemeClr val="dk1"/>
              </a:buClr>
              <a:buSzPts val="1100"/>
              <a:buFont typeface="Arial"/>
              <a:buNone/>
            </a:pPr>
            <a:r>
              <a:rPr lang="en" sz="2000" b="1" i="1">
                <a:solidFill>
                  <a:schemeClr val="dk2"/>
                </a:solidFill>
              </a:rPr>
              <a:t>Why do we need to ensure that we are being heard?</a:t>
            </a:r>
            <a:endParaRPr sz="2000" b="1" i="1"/>
          </a:p>
        </p:txBody>
      </p:sp>
      <p:sp>
        <p:nvSpPr>
          <p:cNvPr id="90" name="Google Shape;90;p19"/>
          <p:cNvSpPr txBox="1">
            <a:spLocks noGrp="1"/>
          </p:cNvSpPr>
          <p:nvPr>
            <p:ph type="body" idx="1"/>
          </p:nvPr>
        </p:nvSpPr>
        <p:spPr>
          <a:xfrm>
            <a:off x="311700" y="1152475"/>
            <a:ext cx="8520600" cy="3416400"/>
          </a:xfrm>
          <a:prstGeom prst="rect">
            <a:avLst/>
          </a:prstGeom>
          <a:solidFill>
            <a:srgbClr val="D5A6BD"/>
          </a:solidFill>
        </p:spPr>
        <p:txBody>
          <a:bodyPr spcFirstLastPara="1" wrap="square" lIns="91425" tIns="91425" rIns="91425" bIns="91425" anchor="t" anchorCtr="0">
            <a:normAutofit/>
          </a:bodyPr>
          <a:lstStyle/>
          <a:p>
            <a:pPr marL="0" lvl="0" indent="0" algn="ctr" rtl="0">
              <a:spcBef>
                <a:spcPts val="0"/>
              </a:spcBef>
              <a:spcAft>
                <a:spcPts val="0"/>
              </a:spcAft>
              <a:buNone/>
            </a:pPr>
            <a:endParaRPr sz="2500"/>
          </a:p>
          <a:p>
            <a:pPr marL="0" lvl="0" indent="0" algn="ctr" rtl="0">
              <a:spcBef>
                <a:spcPts val="1200"/>
              </a:spcBef>
              <a:spcAft>
                <a:spcPts val="1200"/>
              </a:spcAft>
              <a:buNone/>
            </a:pPr>
            <a:r>
              <a:rPr lang="en" sz="2500"/>
              <a:t>The job of a Congressman or Senator is complex. There are over 30,000 registered lobbyists vying for his attention at all times. He may not intend to cast a vote which would do us harm, but if we don’t tell him our story, it could happen</a:t>
            </a:r>
            <a:r>
              <a:rPr lang="en"/>
              <a: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20"/>
          <p:cNvSpPr txBox="1">
            <a:spLocks noGrp="1"/>
          </p:cNvSpPr>
          <p:nvPr>
            <p:ph type="title"/>
          </p:nvPr>
        </p:nvSpPr>
        <p:spPr>
          <a:xfrm>
            <a:off x="311700" y="445025"/>
            <a:ext cx="8520600" cy="572700"/>
          </a:xfrm>
          <a:prstGeom prst="rect">
            <a:avLst/>
          </a:prstGeom>
          <a:gradFill>
            <a:gsLst>
              <a:gs pos="0">
                <a:srgbClr val="FFFFFF"/>
              </a:gs>
              <a:gs pos="100000">
                <a:srgbClr val="B3B3B3"/>
              </a:gs>
            </a:gsLst>
            <a:path path="circle">
              <a:fillToRect l="50000" t="50000" r="50000" b="50000"/>
            </a:path>
            <a:tileRect/>
          </a:gradFill>
        </p:spPr>
        <p:txBody>
          <a:bodyPr spcFirstLastPara="1" wrap="square" lIns="91425" tIns="91425" rIns="91425" bIns="91425" anchor="t" anchorCtr="0">
            <a:normAutofit/>
          </a:bodyPr>
          <a:lstStyle/>
          <a:p>
            <a:pPr marL="0" lvl="0" indent="0" algn="ctr" rtl="0">
              <a:lnSpc>
                <a:spcPct val="115000"/>
              </a:lnSpc>
              <a:spcBef>
                <a:spcPts val="0"/>
              </a:spcBef>
              <a:spcAft>
                <a:spcPts val="1200"/>
              </a:spcAft>
              <a:buClr>
                <a:schemeClr val="dk1"/>
              </a:buClr>
              <a:buSzPts val="1100"/>
              <a:buFont typeface="Arial"/>
              <a:buNone/>
            </a:pPr>
            <a:r>
              <a:rPr lang="en" sz="2000" b="1" i="1">
                <a:solidFill>
                  <a:schemeClr val="dk2"/>
                </a:solidFill>
              </a:rPr>
              <a:t>What criteria are used for contributions?</a:t>
            </a:r>
            <a:endParaRPr sz="2000" b="1" i="1"/>
          </a:p>
        </p:txBody>
      </p:sp>
      <p:sp>
        <p:nvSpPr>
          <p:cNvPr id="96" name="Google Shape;96;p20"/>
          <p:cNvSpPr txBox="1">
            <a:spLocks noGrp="1"/>
          </p:cNvSpPr>
          <p:nvPr>
            <p:ph type="body" idx="1"/>
          </p:nvPr>
        </p:nvSpPr>
        <p:spPr>
          <a:xfrm>
            <a:off x="311700" y="1152475"/>
            <a:ext cx="8520600" cy="3416400"/>
          </a:xfrm>
          <a:prstGeom prst="rect">
            <a:avLst/>
          </a:prstGeom>
          <a:solidFill>
            <a:srgbClr val="EAD1DC"/>
          </a:solidFill>
        </p:spPr>
        <p:txBody>
          <a:bodyPr spcFirstLastPara="1" wrap="square" lIns="91425" tIns="91425" rIns="91425" bIns="91425" anchor="t" anchorCtr="0">
            <a:normAutofit/>
          </a:bodyPr>
          <a:lstStyle/>
          <a:p>
            <a:pPr marL="0" lvl="0" indent="0" algn="ctr" rtl="0">
              <a:spcBef>
                <a:spcPts val="0"/>
              </a:spcBef>
              <a:spcAft>
                <a:spcPts val="0"/>
              </a:spcAft>
              <a:buNone/>
            </a:pPr>
            <a:endParaRPr sz="2200"/>
          </a:p>
          <a:p>
            <a:pPr marL="0" lvl="0" indent="0" algn="ctr" rtl="0">
              <a:spcBef>
                <a:spcPts val="1200"/>
              </a:spcBef>
              <a:spcAft>
                <a:spcPts val="1200"/>
              </a:spcAft>
              <a:buNone/>
            </a:pPr>
            <a:r>
              <a:rPr lang="en" sz="2200"/>
              <a:t>We evaluate voting records of incumbents and ask questions to challengers concerning our issues. We also look at committee assignments and we look to see if we are able to establish communication. Additionally, we see what type of relationship we have had with the legislator in the past.</a:t>
            </a:r>
            <a:endParaRPr sz="22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21"/>
          <p:cNvSpPr txBox="1">
            <a:spLocks noGrp="1"/>
          </p:cNvSpPr>
          <p:nvPr>
            <p:ph type="title"/>
          </p:nvPr>
        </p:nvSpPr>
        <p:spPr>
          <a:xfrm>
            <a:off x="311700" y="445025"/>
            <a:ext cx="8520600" cy="572700"/>
          </a:xfrm>
          <a:prstGeom prst="rect">
            <a:avLst/>
          </a:prstGeom>
          <a:gradFill>
            <a:gsLst>
              <a:gs pos="0">
                <a:srgbClr val="FFFFFF"/>
              </a:gs>
              <a:gs pos="100000">
                <a:srgbClr val="B3B3B3"/>
              </a:gs>
            </a:gsLst>
            <a:path path="circle">
              <a:fillToRect l="50000" t="50000" r="50000" b="50000"/>
            </a:path>
            <a:tileRect/>
          </a:gradFill>
        </p:spPr>
        <p:txBody>
          <a:bodyPr spcFirstLastPara="1" wrap="square" lIns="91425" tIns="91425" rIns="91425" bIns="91425" anchor="t" anchorCtr="0">
            <a:normAutofit/>
          </a:bodyPr>
          <a:lstStyle/>
          <a:p>
            <a:pPr marL="0" lvl="0" indent="0" algn="ctr" rtl="0">
              <a:lnSpc>
                <a:spcPct val="115000"/>
              </a:lnSpc>
              <a:spcBef>
                <a:spcPts val="0"/>
              </a:spcBef>
              <a:spcAft>
                <a:spcPts val="1200"/>
              </a:spcAft>
              <a:buClr>
                <a:schemeClr val="dk1"/>
              </a:buClr>
              <a:buSzPts val="1100"/>
              <a:buFont typeface="Arial"/>
              <a:buNone/>
            </a:pPr>
            <a:r>
              <a:rPr lang="en" sz="2000" b="1" i="1">
                <a:solidFill>
                  <a:schemeClr val="dk2"/>
                </a:solidFill>
              </a:rPr>
              <a:t>How has PAC worked for us?</a:t>
            </a:r>
            <a:endParaRPr sz="2000" b="1" i="1"/>
          </a:p>
        </p:txBody>
      </p:sp>
      <p:sp>
        <p:nvSpPr>
          <p:cNvPr id="102" name="Google Shape;102;p21"/>
          <p:cNvSpPr txBox="1">
            <a:spLocks noGrp="1"/>
          </p:cNvSpPr>
          <p:nvPr>
            <p:ph type="body" idx="1"/>
          </p:nvPr>
        </p:nvSpPr>
        <p:spPr>
          <a:xfrm>
            <a:off x="311700" y="1152475"/>
            <a:ext cx="8520600" cy="3416400"/>
          </a:xfrm>
          <a:prstGeom prst="rect">
            <a:avLst/>
          </a:prstGeom>
          <a:solidFill>
            <a:srgbClr val="D5A6BD"/>
          </a:solidFill>
        </p:spPr>
        <p:txBody>
          <a:bodyPr spcFirstLastPara="1" wrap="square" lIns="91425" tIns="91425" rIns="91425" bIns="91425" anchor="t" anchorCtr="0">
            <a:normAutofit/>
          </a:bodyPr>
          <a:lstStyle/>
          <a:p>
            <a:pPr marL="0" lvl="0" indent="0" algn="ctr" rtl="0">
              <a:spcBef>
                <a:spcPts val="0"/>
              </a:spcBef>
              <a:spcAft>
                <a:spcPts val="0"/>
              </a:spcAft>
              <a:buNone/>
            </a:pPr>
            <a:endParaRPr/>
          </a:p>
          <a:p>
            <a:pPr marL="0" lvl="0" indent="0" algn="ctr" rtl="0">
              <a:spcBef>
                <a:spcPts val="1200"/>
              </a:spcBef>
              <a:spcAft>
                <a:spcPts val="0"/>
              </a:spcAft>
              <a:buNone/>
            </a:pPr>
            <a:r>
              <a:rPr lang="en" sz="2900"/>
              <a:t>It is only a tool, but we have attempted to use it well. In the past, it has helped fight off retirement cuts, reverse IRS</a:t>
            </a:r>
            <a:endParaRPr sz="2900"/>
          </a:p>
          <a:p>
            <a:pPr marL="0" lvl="0" indent="0" algn="ctr" rtl="0">
              <a:spcBef>
                <a:spcPts val="1200"/>
              </a:spcBef>
              <a:spcAft>
                <a:spcPts val="1200"/>
              </a:spcAft>
              <a:buNone/>
            </a:pPr>
            <a:r>
              <a:rPr lang="en" sz="2900"/>
              <a:t>retroactive audits and protect six- day delivery.</a:t>
            </a:r>
            <a:endParaRPr sz="29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688</Words>
  <Application>Microsoft Office PowerPoint</Application>
  <PresentationFormat>On-screen Show (16:9)</PresentationFormat>
  <Paragraphs>48</Paragraphs>
  <Slides>12</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Lexend</vt:lpstr>
      <vt:lpstr>Arial</vt:lpstr>
      <vt:lpstr>Merriweather</vt:lpstr>
      <vt:lpstr>Simple Light</vt:lpstr>
      <vt:lpstr>PowerPoint Presentation</vt:lpstr>
      <vt:lpstr>What is PAC?</vt:lpstr>
      <vt:lpstr>Why does NRLCA have a PAC?  </vt:lpstr>
      <vt:lpstr>Is PAC used to buy votes?</vt:lpstr>
      <vt:lpstr>How does PAC help us?</vt:lpstr>
      <vt:lpstr>Does this mean they will vote our way?</vt:lpstr>
      <vt:lpstr>Why do we need to ensure that we are being heard?</vt:lpstr>
      <vt:lpstr>What criteria are used for contributions?</vt:lpstr>
      <vt:lpstr>How has PAC worked for us?</vt:lpstr>
      <vt:lpstr>Who does the NRLCA-PAC support? The NRLCA-PAC plays a key role in representing our interests on Capitol Hill by supporting key Senators and Representatives. NRLCA-PAC financially supports:  Members who are friendly to our positions  Legislators who serve on committees with jurisdiction over issues important to NRLCA  Congressional candidates who could support our causes, if elected</vt:lpstr>
      <vt:lpstr>  The money contributed to NRLCA-PAC aids in each Member's election campaign committee. Campaigns, in turn, use the money to send mass mailings, purchased TV and radio ads, fund "Get Out the Vote" efforts, and support their colleague's campaign efforts.</vt:lpstr>
      <vt:lpstr>Why Give to PAC?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Isabella Lopez</dc:creator>
  <cp:lastModifiedBy>Isabella Lopez</cp:lastModifiedBy>
  <cp:revision>1</cp:revision>
  <dcterms:modified xsi:type="dcterms:W3CDTF">2023-06-17T01:13:34Z</dcterms:modified>
</cp:coreProperties>
</file>